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59" r:id="rId3"/>
    <p:sldId id="260" r:id="rId4"/>
    <p:sldId id="262" r:id="rId5"/>
    <p:sldId id="268" r:id="rId6"/>
    <p:sldId id="272" r:id="rId7"/>
    <p:sldId id="269" r:id="rId8"/>
    <p:sldId id="270" r:id="rId9"/>
    <p:sldId id="274" r:id="rId10"/>
    <p:sldId id="275" r:id="rId11"/>
    <p:sldId id="264" r:id="rId12"/>
    <p:sldId id="271" r:id="rId13"/>
    <p:sldId id="266" r:id="rId14"/>
  </p:sldIdLst>
  <p:sldSz cx="12192000" cy="6858000"/>
  <p:notesSz cx="6858000" cy="9144000"/>
  <p:defaultTextStyle>
    <a:defPPr>
      <a:defRPr lang="en-US"/>
    </a:defPPr>
    <a:lvl1pPr marL="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41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9"/>
    <p:restoredTop sz="95102"/>
  </p:normalViewPr>
  <p:slideViewPr>
    <p:cSldViewPr snapToGrid="0">
      <p:cViewPr varScale="1">
        <p:scale>
          <a:sx n="117" d="100"/>
          <a:sy n="117" d="100"/>
        </p:scale>
        <p:origin x="10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D02A9C-DED8-6E4D-BB33-78A8BA6359BB}" type="datetimeFigureOut">
              <a:rPr lang="en-US" smtClean="0"/>
              <a:t>8/4/23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2735F-BA3E-3E44-BE8D-18394A7FC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32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2735F-BA3E-3E44-BE8D-18394A7FCF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46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2735F-BA3E-3E44-BE8D-18394A7FCF1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121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2735F-BA3E-3E44-BE8D-18394A7FCF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685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2735F-BA3E-3E44-BE8D-18394A7FCF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560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2735F-BA3E-3E44-BE8D-18394A7FCF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205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2735F-BA3E-3E44-BE8D-18394A7FCF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406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2735F-BA3E-3E44-BE8D-18394A7FCF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07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2735F-BA3E-3E44-BE8D-18394A7FCF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96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2735F-BA3E-3E44-BE8D-18394A7FCF1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970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2735F-BA3E-3E44-BE8D-18394A7FCF1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31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5.png"/><Relationship Id="rId7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5.png"/><Relationship Id="rId7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5.png"/><Relationship Id="rId7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5.png"/><Relationship Id="rId7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" y="2049401"/>
            <a:ext cx="12192000" cy="1828800"/>
          </a:xfrm>
          <a:noFill/>
          <a:ln w="25400">
            <a:noFill/>
          </a:ln>
          <a:effectLst/>
        </p:spPr>
        <p:txBody>
          <a:bodyPr lIns="274320" tIns="274320" rIns="274320" bIns="274320" anchor="ctr">
            <a:noAutofit/>
          </a:bodyPr>
          <a:lstStyle>
            <a:lvl1pPr algn="l">
              <a:defRPr sz="4400" b="1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760" y="4335401"/>
            <a:ext cx="11460481" cy="457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19417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</a:t>
            </a:r>
            <a:r>
              <a:rPr lang="en-US" dirty="0" err="1"/>
              <a:t>Name(S</a:t>
            </a:r>
            <a:r>
              <a:rPr lang="en-US" dirty="0"/>
              <a:t>)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65760" y="4792601"/>
            <a:ext cx="11460481" cy="2743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="1" baseline="0">
                <a:solidFill>
                  <a:srgbClr val="194173"/>
                </a:solidFill>
              </a:defRPr>
            </a:lvl1pPr>
          </a:lstStyle>
          <a:p>
            <a:pPr lvl="0"/>
            <a:r>
              <a:rPr lang="en-US" dirty="0"/>
              <a:t>Click to add presenter organization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65760" y="5075278"/>
            <a:ext cx="11460481" cy="2743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194173"/>
                </a:solidFill>
              </a:defRPr>
            </a:lvl1pPr>
          </a:lstStyle>
          <a:p>
            <a:pPr lvl="0"/>
            <a:r>
              <a:rPr lang="en-US" dirty="0"/>
              <a:t>Click to add presentation event or location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2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E0BD9FB-4FD3-4B4F-BF37-C09AD730175A}" type="datetimeFigureOut">
              <a:rPr lang="en-US" smtClean="0"/>
              <a:t>8/4/23</a:t>
            </a:fld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3" y="6356352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86CD006D-6899-8743-8F64-7F66C5677733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8" y="17665"/>
            <a:ext cx="12213826" cy="685621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1819" y="349880"/>
            <a:ext cx="2012204" cy="6827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94230E-30F3-6342-897D-D64D844BB7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288" y="6183512"/>
            <a:ext cx="1642225" cy="690364"/>
          </a:xfrm>
          <a:prstGeom prst="rect">
            <a:avLst/>
          </a:prstGeom>
        </p:spPr>
      </p:pic>
      <p:sp>
        <p:nvSpPr>
          <p:cNvPr id="23" name="Slide Number Placeholder 5"/>
          <p:cNvSpPr txBox="1">
            <a:spLocks/>
          </p:cNvSpPr>
          <p:nvPr/>
        </p:nvSpPr>
        <p:spPr>
          <a:xfrm>
            <a:off x="11807992" y="6508752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defPPr>
              <a:defRPr lang="en-US"/>
            </a:defPPr>
            <a:lvl1pPr marL="0" algn="l" defTabSz="609493" rtl="0" eaLnBrk="1" latinLnBrk="0" hangingPunct="1">
              <a:defRPr sz="900" b="1" kern="1200">
                <a:solidFill>
                  <a:srgbClr val="707276"/>
                </a:solidFill>
                <a:latin typeface="Arial"/>
                <a:ea typeface="+mn-ea"/>
                <a:cs typeface="Arial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/>
          </a:p>
        </p:txBody>
      </p:sp>
      <p:sp>
        <p:nvSpPr>
          <p:cNvPr id="25" name="Date Placeholder 3"/>
          <p:cNvSpPr txBox="1">
            <a:spLocks/>
          </p:cNvSpPr>
          <p:nvPr/>
        </p:nvSpPr>
        <p:spPr>
          <a:xfrm>
            <a:off x="9144000" y="6345239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09493" rtl="0" eaLnBrk="1" latinLnBrk="0" hangingPunct="1">
              <a:defRPr sz="900" kern="1200">
                <a:solidFill>
                  <a:srgbClr val="707276"/>
                </a:solidFill>
                <a:latin typeface="Arial"/>
                <a:ea typeface="+mn-ea"/>
                <a:cs typeface="Arial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68F0E1-7F3B-9143-ABF4-576BF984EE9D}" type="datetime4">
              <a:rPr lang="en-US" sz="900" smtClean="0"/>
              <a:pPr/>
              <a:t>August 4, 2023</a:t>
            </a:fld>
            <a:endParaRPr lang="en-US" sz="900" dirty="0"/>
          </a:p>
        </p:txBody>
      </p:sp>
      <p:sp>
        <p:nvSpPr>
          <p:cNvPr id="26" name="Slide Number Placeholder 5"/>
          <p:cNvSpPr txBox="1">
            <a:spLocks/>
          </p:cNvSpPr>
          <p:nvPr/>
        </p:nvSpPr>
        <p:spPr>
          <a:xfrm>
            <a:off x="11655553" y="6345239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defPPr>
              <a:defRPr lang="en-US"/>
            </a:defPPr>
            <a:lvl1pPr marL="0" algn="l" defTabSz="609493" rtl="0" eaLnBrk="1" latinLnBrk="0" hangingPunct="1">
              <a:defRPr sz="900" b="1" kern="1200">
                <a:solidFill>
                  <a:srgbClr val="707276"/>
                </a:solidFill>
                <a:latin typeface="Arial"/>
                <a:ea typeface="+mn-ea"/>
                <a:cs typeface="Arial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722D57-58D6-9447-A6D5-A97F6C35A8FB}" type="slidenum">
              <a:rPr lang="en-US" sz="900" smtClean="0"/>
              <a:pPr/>
              <a:t>‹#›</a:t>
            </a:fld>
            <a:endParaRPr lang="en-US" sz="900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11469673" y="6443862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s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sz="2500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2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E0BD9FB-4FD3-4B4F-BF37-C09AD730175A}" type="datetimeFigureOut">
              <a:rPr lang="en-US" smtClean="0"/>
              <a:t>8/4/23</a:t>
            </a:fld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3" y="6356352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86CD006D-6899-8743-8F64-7F66C5677733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27987" y="6210044"/>
            <a:ext cx="1585071" cy="516888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Content Placeholder 2"/>
          <p:cNvSpPr>
            <a:spLocks noGrp="1"/>
          </p:cNvSpPr>
          <p:nvPr/>
        </p:nvSpPr>
        <p:spPr>
          <a:xfrm>
            <a:off x="5305771" y="-663677"/>
            <a:ext cx="15520416" cy="4572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60949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kern="1200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D2A6B26-4AE8-4A5E-96B2-06CABAE3B2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5760" y="2413000"/>
            <a:ext cx="4876801" cy="3797044"/>
          </a:xfrm>
          <a:prstGeom prst="rect">
            <a:avLst/>
          </a:prstGeom>
          <a:solidFill>
            <a:srgbClr val="B3B3B3"/>
          </a:solidFill>
          <a:ln>
            <a:solidFill>
              <a:schemeClr val="bg1"/>
            </a:solidFill>
          </a:ln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C132A513-350B-46C6-AC03-73888D88E8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30668" y="2413000"/>
            <a:ext cx="6561253" cy="3797044"/>
          </a:xfrm>
          <a:prstGeom prst="rect">
            <a:avLst/>
          </a:prstGeom>
          <a:solidFill>
            <a:srgbClr val="B3B3B3"/>
          </a:solidFill>
          <a:ln>
            <a:solidFill>
              <a:schemeClr val="bg1"/>
            </a:solidFill>
          </a:ln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Content Placeholder 22">
            <a:extLst>
              <a:ext uri="{FF2B5EF4-FFF2-40B4-BE49-F238E27FC236}">
                <a16:creationId xmlns:a16="http://schemas.microsoft.com/office/drawing/2014/main" id="{03DFE93B-A19A-4468-A222-E9D9108059EF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74229" y="1600200"/>
            <a:ext cx="11617692" cy="639763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363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sz="2500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2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E0BD9FB-4FD3-4B4F-BF37-C09AD730175A}" type="datetimeFigureOut">
              <a:rPr lang="en-US" smtClean="0"/>
              <a:t>8/4/23</a:t>
            </a:fld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3" y="6356352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86CD006D-6899-8743-8F64-7F66C5677733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27987" y="6210044"/>
            <a:ext cx="1585071" cy="516888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Content Placeholder 2"/>
          <p:cNvSpPr>
            <a:spLocks noGrp="1"/>
          </p:cNvSpPr>
          <p:nvPr/>
        </p:nvSpPr>
        <p:spPr>
          <a:xfrm>
            <a:off x="5305771" y="-663677"/>
            <a:ext cx="15520416" cy="4572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60949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kern="1200" dirty="0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3F7311EE-B970-436F-B065-5D17DFA6B5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873738" y="1666773"/>
            <a:ext cx="1371957" cy="2202040"/>
          </a:xfrm>
          <a:solidFill>
            <a:schemeClr val="bg1">
              <a:lumMod val="25000"/>
              <a:lumOff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94173"/>
              </a:buClr>
              <a:buSzPct val="100000"/>
              <a:buFont typeface="Arial" panose="020B0604020202020204" pitchFamily="34" charset="0"/>
              <a:buNone/>
              <a:tabLst/>
              <a:defRPr sz="10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94173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D107B636-B7F6-47B0-940F-B885E192920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350477" y="1666773"/>
            <a:ext cx="1371957" cy="2202040"/>
          </a:xfrm>
          <a:solidFill>
            <a:schemeClr val="bg1">
              <a:lumMod val="25000"/>
              <a:lumOff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94173"/>
              </a:buClr>
              <a:buSzPct val="100000"/>
              <a:buFont typeface="Arial" panose="020B0604020202020204" pitchFamily="34" charset="0"/>
              <a:buNone/>
              <a:tabLst/>
              <a:defRPr sz="10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94173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4D260ABE-87BB-4EEE-B50F-4AA7C157389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96999" y="3938408"/>
            <a:ext cx="2103668" cy="2202040"/>
          </a:xfrm>
          <a:solidFill>
            <a:schemeClr val="bg1">
              <a:lumMod val="25000"/>
              <a:lumOff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94173"/>
              </a:buClr>
              <a:buSzPct val="100000"/>
              <a:buFont typeface="Arial" panose="020B0604020202020204" pitchFamily="34" charset="0"/>
              <a:buNone/>
              <a:tabLst/>
              <a:defRPr sz="10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94173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77BBF60B-F9D0-4BE0-9B66-F084CDBB4BF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97000" y="1666773"/>
            <a:ext cx="1371957" cy="2202040"/>
          </a:xfrm>
          <a:solidFill>
            <a:schemeClr val="bg1">
              <a:lumMod val="25000"/>
              <a:lumOff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94173"/>
              </a:buClr>
              <a:buSzPct val="100000"/>
              <a:buFont typeface="Arial" panose="020B0604020202020204" pitchFamily="34" charset="0"/>
              <a:buNone/>
              <a:tabLst/>
              <a:defRPr sz="10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94173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B8498B6E-DB3F-47BF-A653-AE29EC9DFC4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618766" y="3938408"/>
            <a:ext cx="2103668" cy="2202040"/>
          </a:xfrm>
          <a:solidFill>
            <a:schemeClr val="bg1">
              <a:lumMod val="25000"/>
              <a:lumOff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94173"/>
              </a:buClr>
              <a:buSzPct val="100000"/>
              <a:buFont typeface="Arial" panose="020B0604020202020204" pitchFamily="34" charset="0"/>
              <a:buNone/>
              <a:tabLst/>
              <a:defRPr sz="10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94173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Content Placeholder 20">
            <a:extLst>
              <a:ext uri="{FF2B5EF4-FFF2-40B4-BE49-F238E27FC236}">
                <a16:creationId xmlns:a16="http://schemas.microsoft.com/office/drawing/2014/main" id="{647131A7-1CC1-458A-902D-ABBAD39EDE4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960483" y="1666773"/>
            <a:ext cx="6882921" cy="638644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6CDABE6-D4D9-4D94-975B-F389DA9D36A6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960647" y="2357805"/>
            <a:ext cx="6882104" cy="38798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19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ond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sz="2500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2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E0BD9FB-4FD3-4B4F-BF37-C09AD730175A}" type="datetimeFigureOut">
              <a:rPr lang="en-US" smtClean="0"/>
              <a:t>8/4/23</a:t>
            </a:fld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3" y="6356352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86CD006D-6899-8743-8F64-7F66C5677733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27987" y="6210044"/>
            <a:ext cx="1585071" cy="516888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Content Placeholder 2"/>
          <p:cNvSpPr>
            <a:spLocks noGrp="1"/>
          </p:cNvSpPr>
          <p:nvPr/>
        </p:nvSpPr>
        <p:spPr>
          <a:xfrm>
            <a:off x="5305771" y="-663677"/>
            <a:ext cx="15520416" cy="4572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60949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kern="1200" dirty="0"/>
          </a:p>
        </p:txBody>
      </p:sp>
      <p:sp>
        <p:nvSpPr>
          <p:cNvPr id="4" name="TextBox 3"/>
          <p:cNvSpPr txBox="1"/>
          <p:nvPr/>
        </p:nvSpPr>
        <p:spPr>
          <a:xfrm>
            <a:off x="12967658" y="3064389"/>
            <a:ext cx="18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0386773F-F642-2A44-BF03-5C1C68F62C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65760" y="3265001"/>
            <a:ext cx="11460481" cy="276999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solidFill>
                  <a:srgbClr val="2B2B2B"/>
                </a:solidFill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C06637A-FD72-854D-BF64-C39908709B54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365760" y="5486400"/>
            <a:ext cx="11460481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solidFill>
                  <a:srgbClr val="2B2B2B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062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econd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sz="2500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2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E0BD9FB-4FD3-4B4F-BF37-C09AD730175A}" type="datetimeFigureOut">
              <a:rPr lang="en-US" smtClean="0"/>
              <a:t>8/4/23</a:t>
            </a:fld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3" y="6356352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86CD006D-6899-8743-8F64-7F66C5677733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27987" y="6210044"/>
            <a:ext cx="1585071" cy="516888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Content Placeholder 2"/>
          <p:cNvSpPr>
            <a:spLocks noGrp="1"/>
          </p:cNvSpPr>
          <p:nvPr/>
        </p:nvSpPr>
        <p:spPr>
          <a:xfrm>
            <a:off x="5305771" y="-663677"/>
            <a:ext cx="15520416" cy="4572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60949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kern="1200" dirty="0"/>
          </a:p>
        </p:txBody>
      </p:sp>
      <p:sp>
        <p:nvSpPr>
          <p:cNvPr id="4" name="TextBox 3"/>
          <p:cNvSpPr txBox="1"/>
          <p:nvPr/>
        </p:nvSpPr>
        <p:spPr>
          <a:xfrm>
            <a:off x="12967658" y="3064389"/>
            <a:ext cx="18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2876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36D5C-2A25-B19C-1AD4-334399105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655876-C7AE-FC07-49BF-9830299C79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6358F-D51C-A3CF-FE58-B3C04E210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BD9FB-4FD3-4B4F-BF37-C09AD730175A}" type="datetimeFigureOut">
              <a:rPr lang="en-US" smtClean="0"/>
              <a:t>8/4/23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BC919B-2899-0B04-8BC9-D15F48702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824C3-7327-4E01-E0E0-5542D86D5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D006D-6899-8743-8F64-7F66C5677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793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1113"/>
            <a:ext cx="12192000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" y="2049401"/>
            <a:ext cx="12192000" cy="1828800"/>
          </a:xfrm>
          <a:noFill/>
          <a:ln w="25400">
            <a:noFill/>
          </a:ln>
          <a:effectLst/>
        </p:spPr>
        <p:txBody>
          <a:bodyPr lIns="274320" tIns="274320" rIns="274320" bIns="274320" anchor="ctr">
            <a:noAutofit/>
          </a:bodyPr>
          <a:lstStyle>
            <a:lvl1pPr algn="l">
              <a:defRPr sz="4400" b="1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760" y="4335401"/>
            <a:ext cx="11460481" cy="457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19417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</a:t>
            </a:r>
            <a:r>
              <a:rPr lang="en-US" dirty="0" err="1"/>
              <a:t>Name(S</a:t>
            </a:r>
            <a:r>
              <a:rPr lang="en-US" dirty="0"/>
              <a:t>)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65760" y="4792601"/>
            <a:ext cx="11460481" cy="2743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="1" baseline="0">
                <a:solidFill>
                  <a:srgbClr val="194173"/>
                </a:solidFill>
              </a:defRPr>
            </a:lvl1pPr>
          </a:lstStyle>
          <a:p>
            <a:pPr lvl="0"/>
            <a:r>
              <a:rPr lang="en-US" dirty="0"/>
              <a:t>Click to add presenter organization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65760" y="5075278"/>
            <a:ext cx="11460481" cy="2743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194173"/>
                </a:solidFill>
              </a:defRPr>
            </a:lvl1pPr>
          </a:lstStyle>
          <a:p>
            <a:pPr lvl="0"/>
            <a:r>
              <a:rPr lang="en-US" dirty="0"/>
              <a:t>Click to add presentation event or location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1113"/>
            <a:ext cx="12205565" cy="61454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1819" y="349880"/>
            <a:ext cx="2012204" cy="6827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294230E-30F3-6342-897D-D64D844BB7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288" y="6183512"/>
            <a:ext cx="1642225" cy="690364"/>
          </a:xfrm>
          <a:prstGeom prst="rect">
            <a:avLst/>
          </a:prstGeom>
        </p:spPr>
      </p:pic>
      <p:sp>
        <p:nvSpPr>
          <p:cNvPr id="22" name="Date Placeholder 3"/>
          <p:cNvSpPr txBox="1">
            <a:spLocks/>
          </p:cNvSpPr>
          <p:nvPr/>
        </p:nvSpPr>
        <p:spPr>
          <a:xfrm>
            <a:off x="9144000" y="6345239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09493" rtl="0" eaLnBrk="1" latinLnBrk="0" hangingPunct="1">
              <a:defRPr sz="900" kern="1200">
                <a:solidFill>
                  <a:srgbClr val="707276"/>
                </a:solidFill>
                <a:latin typeface="Arial"/>
                <a:ea typeface="+mn-ea"/>
                <a:cs typeface="Arial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68F0E1-7F3B-9143-ABF4-576BF984EE9D}" type="datetime4">
              <a:rPr lang="en-US" sz="900" smtClean="0"/>
              <a:pPr/>
              <a:t>August 4, 2023</a:t>
            </a:fld>
            <a:endParaRPr lang="en-US" sz="900" dirty="0"/>
          </a:p>
        </p:txBody>
      </p:sp>
      <p:sp>
        <p:nvSpPr>
          <p:cNvPr id="23" name="Slide Number Placeholder 5"/>
          <p:cNvSpPr txBox="1">
            <a:spLocks/>
          </p:cNvSpPr>
          <p:nvPr/>
        </p:nvSpPr>
        <p:spPr>
          <a:xfrm>
            <a:off x="11655553" y="6345239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defPPr>
              <a:defRPr lang="en-US"/>
            </a:defPPr>
            <a:lvl1pPr marL="0" algn="l" defTabSz="609493" rtl="0" eaLnBrk="1" latinLnBrk="0" hangingPunct="1">
              <a:defRPr sz="900" b="1" kern="1200">
                <a:solidFill>
                  <a:srgbClr val="707276"/>
                </a:solidFill>
                <a:latin typeface="Arial"/>
                <a:ea typeface="+mn-ea"/>
                <a:cs typeface="Arial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722D57-58D6-9447-A6D5-A97F6C35A8FB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7020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" y="2684437"/>
            <a:ext cx="12192000" cy="1546665"/>
          </a:xfrm>
          <a:noFill/>
          <a:ln w="25400">
            <a:noFill/>
          </a:ln>
          <a:effectLst/>
        </p:spPr>
        <p:txBody>
          <a:bodyPr lIns="274320" tIns="274320" rIns="274320" bIns="274320" anchor="ctr">
            <a:noAutofit/>
          </a:bodyPr>
          <a:lstStyle>
            <a:lvl1pPr algn="l">
              <a:defRPr sz="3200" b="1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760" y="4335401"/>
            <a:ext cx="11460481" cy="457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19417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</a:t>
            </a:r>
            <a:r>
              <a:rPr lang="en-US" dirty="0" err="1"/>
              <a:t>Name(S</a:t>
            </a:r>
            <a:r>
              <a:rPr lang="en-US" dirty="0"/>
              <a:t>)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65760" y="4792601"/>
            <a:ext cx="11460481" cy="2743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="1" baseline="0">
                <a:solidFill>
                  <a:srgbClr val="194173"/>
                </a:solidFill>
              </a:defRPr>
            </a:lvl1pPr>
          </a:lstStyle>
          <a:p>
            <a:pPr lvl="0"/>
            <a:r>
              <a:rPr lang="en-US" dirty="0"/>
              <a:t>Click to add presenter organization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51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1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ond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sz="2500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2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E0BD9FB-4FD3-4B4F-BF37-C09AD730175A}" type="datetimeFigureOut">
              <a:rPr lang="en-US" smtClean="0"/>
              <a:t>8/4/23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/>
        </p:nvSpPr>
        <p:spPr>
          <a:xfrm>
            <a:off x="5305771" y="-663677"/>
            <a:ext cx="15520416" cy="4572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60949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kern="1200" dirty="0"/>
          </a:p>
        </p:txBody>
      </p:sp>
      <p:sp>
        <p:nvSpPr>
          <p:cNvPr id="4" name="TextBox 3"/>
          <p:cNvSpPr txBox="1"/>
          <p:nvPr/>
        </p:nvSpPr>
        <p:spPr>
          <a:xfrm>
            <a:off x="12967658" y="3064389"/>
            <a:ext cx="18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3" y="6356352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86CD006D-6899-8743-8F64-7F66C567773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6DF4160-2A52-4FCC-8FA0-6D2AE7752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229" y="1600199"/>
            <a:ext cx="11683652" cy="45720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320040" indent="-320040">
              <a:buSzPct val="100000"/>
              <a:buFontTx/>
              <a:buBlip>
                <a:blip r:embed="rId6"/>
              </a:buBlip>
              <a:defRPr sz="2000">
                <a:solidFill>
                  <a:schemeClr val="accent1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7"/>
              </a:buBlip>
              <a:defRPr sz="1800">
                <a:solidFill>
                  <a:schemeClr val="accent1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8"/>
              </a:buBlip>
              <a:defRPr sz="1600">
                <a:solidFill>
                  <a:schemeClr val="accent1"/>
                </a:solidFill>
                <a:latin typeface="Arial"/>
                <a:cs typeface="Arial"/>
              </a:defRPr>
            </a:lvl3pPr>
            <a:lvl4pPr marL="1581912" indent="-210312">
              <a:buSzPct val="100000"/>
              <a:buFontTx/>
              <a:buBlip>
                <a:blip r:embed="rId9"/>
              </a:buBlip>
              <a:defRPr sz="1400">
                <a:solidFill>
                  <a:schemeClr val="accent1"/>
                </a:solidFill>
                <a:latin typeface="Arial"/>
                <a:cs typeface="Arial"/>
              </a:defRPr>
            </a:lvl4pPr>
            <a:lvl5pPr marL="2029968" indent="-201168">
              <a:buSzPct val="100000"/>
              <a:buFontTx/>
              <a:buBlip>
                <a:blip r:embed="rId6"/>
              </a:buBlip>
              <a:defRPr sz="1400">
                <a:solidFill>
                  <a:schemeClr val="accent1"/>
                </a:solidFill>
                <a:latin typeface="Arial"/>
                <a:cs typeface="Arial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23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ond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sz="2500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2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E0BD9FB-4FD3-4B4F-BF37-C09AD730175A}" type="datetimeFigureOut">
              <a:rPr lang="en-US" smtClean="0"/>
              <a:t>8/4/23</a:t>
            </a:fld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3" y="6356352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86CD006D-6899-8743-8F64-7F66C5677733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27987" y="6210044"/>
            <a:ext cx="1585071" cy="516888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Content Placeholder 2"/>
          <p:cNvSpPr>
            <a:spLocks noGrp="1"/>
          </p:cNvSpPr>
          <p:nvPr/>
        </p:nvSpPr>
        <p:spPr>
          <a:xfrm>
            <a:off x="5305771" y="-663677"/>
            <a:ext cx="15520416" cy="4572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60949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kern="1200" dirty="0"/>
          </a:p>
        </p:txBody>
      </p:sp>
      <p:sp>
        <p:nvSpPr>
          <p:cNvPr id="4" name="TextBox 3"/>
          <p:cNvSpPr txBox="1"/>
          <p:nvPr/>
        </p:nvSpPr>
        <p:spPr>
          <a:xfrm>
            <a:off x="12967658" y="3064389"/>
            <a:ext cx="18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374229" y="1600199"/>
            <a:ext cx="5486400" cy="45720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320040" indent="-320040">
              <a:buSzPct val="100000"/>
              <a:buFontTx/>
              <a:buBlip>
                <a:blip r:embed="rId6"/>
              </a:buBlip>
              <a:defRPr sz="2000">
                <a:solidFill>
                  <a:schemeClr val="accent1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7"/>
              </a:buBlip>
              <a:defRPr sz="1800">
                <a:solidFill>
                  <a:schemeClr val="accent1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8"/>
              </a:buBlip>
              <a:defRPr sz="1600">
                <a:solidFill>
                  <a:schemeClr val="accent1"/>
                </a:solidFill>
                <a:latin typeface="Arial"/>
                <a:cs typeface="Arial"/>
              </a:defRPr>
            </a:lvl3pPr>
            <a:lvl4pPr marL="1581912" indent="-210312">
              <a:buSzPct val="100000"/>
              <a:buFontTx/>
              <a:buBlip>
                <a:blip r:embed="rId9"/>
              </a:buBlip>
              <a:defRPr sz="1400">
                <a:solidFill>
                  <a:schemeClr val="accent1"/>
                </a:solidFill>
                <a:latin typeface="Arial"/>
                <a:cs typeface="Arial"/>
              </a:defRPr>
            </a:lvl4pPr>
            <a:lvl5pPr marL="2029968" indent="-201168">
              <a:buSzPct val="100000"/>
              <a:buFontTx/>
              <a:buBlip>
                <a:blip r:embed="rId6"/>
              </a:buBlip>
              <a:defRPr sz="1400">
                <a:solidFill>
                  <a:schemeClr val="accent1"/>
                </a:solidFill>
                <a:latin typeface="Arial"/>
                <a:cs typeface="Arial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6A2D3E9-D9CB-4670-9355-E8728F9E5CA0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169153" y="1600199"/>
            <a:ext cx="5486400" cy="45720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320040" indent="-320040">
              <a:buSzPct val="100000"/>
              <a:buFontTx/>
              <a:buBlip>
                <a:blip r:embed="rId6"/>
              </a:buBlip>
              <a:defRPr sz="2000">
                <a:solidFill>
                  <a:schemeClr val="accent1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7"/>
              </a:buBlip>
              <a:defRPr sz="1800">
                <a:solidFill>
                  <a:schemeClr val="accent1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8"/>
              </a:buBlip>
              <a:defRPr sz="1600">
                <a:solidFill>
                  <a:schemeClr val="accent1"/>
                </a:solidFill>
                <a:latin typeface="Arial"/>
                <a:cs typeface="Arial"/>
              </a:defRPr>
            </a:lvl3pPr>
            <a:lvl4pPr marL="1581912" indent="-210312">
              <a:buSzPct val="100000"/>
              <a:buFontTx/>
              <a:buBlip>
                <a:blip r:embed="rId9"/>
              </a:buBlip>
              <a:defRPr sz="1400">
                <a:solidFill>
                  <a:schemeClr val="accent1"/>
                </a:solidFill>
                <a:latin typeface="Arial"/>
                <a:cs typeface="Arial"/>
              </a:defRPr>
            </a:lvl4pPr>
            <a:lvl5pPr marL="2029968" indent="-201168">
              <a:buSzPct val="100000"/>
              <a:buFontTx/>
              <a:buBlip>
                <a:blip r:embed="rId6"/>
              </a:buBlip>
              <a:defRPr sz="1400">
                <a:solidFill>
                  <a:schemeClr val="accent1"/>
                </a:solidFill>
                <a:latin typeface="Arial"/>
                <a:cs typeface="Arial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30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ond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sz="2500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2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E0BD9FB-4FD3-4B4F-BF37-C09AD730175A}" type="datetimeFigureOut">
              <a:rPr lang="en-US" smtClean="0"/>
              <a:t>8/4/23</a:t>
            </a:fld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3" y="6356352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86CD006D-6899-8743-8F64-7F66C5677733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27987" y="6210044"/>
            <a:ext cx="1585071" cy="516888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Content Placeholder 2"/>
          <p:cNvSpPr>
            <a:spLocks noGrp="1"/>
          </p:cNvSpPr>
          <p:nvPr/>
        </p:nvSpPr>
        <p:spPr>
          <a:xfrm>
            <a:off x="5305771" y="-663677"/>
            <a:ext cx="15520416" cy="4572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60949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kern="1200" dirty="0"/>
          </a:p>
        </p:txBody>
      </p:sp>
      <p:sp>
        <p:nvSpPr>
          <p:cNvPr id="4" name="TextBox 3"/>
          <p:cNvSpPr txBox="1"/>
          <p:nvPr/>
        </p:nvSpPr>
        <p:spPr>
          <a:xfrm>
            <a:off x="12967658" y="3064389"/>
            <a:ext cx="18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374229" y="2292351"/>
            <a:ext cx="5486400" cy="3879849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320040" indent="-320040">
              <a:buSzPct val="100000"/>
              <a:buFontTx/>
              <a:buBlip>
                <a:blip r:embed="rId6"/>
              </a:buBlip>
              <a:defRPr sz="2000">
                <a:solidFill>
                  <a:schemeClr val="accent1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7"/>
              </a:buBlip>
              <a:defRPr sz="1800">
                <a:solidFill>
                  <a:schemeClr val="accent1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8"/>
              </a:buBlip>
              <a:defRPr sz="1600">
                <a:solidFill>
                  <a:schemeClr val="accent1"/>
                </a:solidFill>
                <a:latin typeface="Arial"/>
                <a:cs typeface="Arial"/>
              </a:defRPr>
            </a:lvl3pPr>
            <a:lvl4pPr marL="1581912" indent="-210312">
              <a:buSzPct val="100000"/>
              <a:buFontTx/>
              <a:buBlip>
                <a:blip r:embed="rId9"/>
              </a:buBlip>
              <a:defRPr sz="1400">
                <a:solidFill>
                  <a:schemeClr val="accent1"/>
                </a:solidFill>
                <a:latin typeface="Arial"/>
                <a:cs typeface="Arial"/>
              </a:defRPr>
            </a:lvl4pPr>
            <a:lvl5pPr marL="2029968" indent="-201168">
              <a:buSzPct val="100000"/>
              <a:buFontTx/>
              <a:buBlip>
                <a:blip r:embed="rId6"/>
              </a:buBlip>
              <a:defRPr sz="1400">
                <a:solidFill>
                  <a:schemeClr val="accent1"/>
                </a:solidFill>
                <a:latin typeface="Arial"/>
                <a:cs typeface="Arial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B2D38A28-F70D-724B-94C3-12BB00B72DC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347884" y="1601318"/>
            <a:ext cx="5495519" cy="638644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826B4CE1-7E3A-F745-8007-4392CFFCEBF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74229" y="1600200"/>
            <a:ext cx="5486400" cy="639763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E0F36CE-B151-954C-BC8C-B81A59274C5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347884" y="2292350"/>
            <a:ext cx="5494867" cy="3879850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29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Pic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sz="2500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2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E0BD9FB-4FD3-4B4F-BF37-C09AD730175A}" type="datetimeFigureOut">
              <a:rPr lang="en-US" smtClean="0"/>
              <a:t>8/4/23</a:t>
            </a:fld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3" y="6356352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86CD006D-6899-8743-8F64-7F66C5677733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27987" y="6210044"/>
            <a:ext cx="1585071" cy="516888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Content Placeholder 2"/>
          <p:cNvSpPr>
            <a:spLocks noGrp="1"/>
          </p:cNvSpPr>
          <p:nvPr/>
        </p:nvSpPr>
        <p:spPr>
          <a:xfrm>
            <a:off x="5305771" y="-663677"/>
            <a:ext cx="15520416" cy="4572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60949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kern="1200" dirty="0"/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64345B3C-5F6B-4A5E-850C-2AABD3D614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93224" y="1520445"/>
            <a:ext cx="3205220" cy="2138657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839406B1-C905-49FE-8395-6A4846414E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3224" y="2971800"/>
            <a:ext cx="3205220" cy="69672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E4965F36-3883-487A-B557-2CC13CA8979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9337" y="1529868"/>
            <a:ext cx="3205220" cy="2138657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462238A5-CD91-4729-8F13-C28980B9A3C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99337" y="2981223"/>
            <a:ext cx="3205220" cy="69672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A8CFB329-35F3-4FEE-BD2E-4F1DF192EBB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5450" y="1529868"/>
            <a:ext cx="3205220" cy="2138657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B47493A7-2A95-41B8-9459-39C2C5DFFD5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05450" y="2981223"/>
            <a:ext cx="3205220" cy="69672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2F21B057-1B2C-43F2-9F05-64892AA92ED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93224" y="3892385"/>
            <a:ext cx="3205220" cy="2138657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C31EFD41-0ED6-4B8B-BBC0-15B19A1300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93224" y="5343740"/>
            <a:ext cx="3205220" cy="69672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5F5B5F86-90C0-4906-BD83-8A8A8E77054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499337" y="3901808"/>
            <a:ext cx="3205220" cy="2138657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0" name="Text Placeholder 5">
            <a:extLst>
              <a:ext uri="{FF2B5EF4-FFF2-40B4-BE49-F238E27FC236}">
                <a16:creationId xmlns:a16="http://schemas.microsoft.com/office/drawing/2014/main" id="{84899FB2-785A-461A-AAFB-DE9EAD5E3C6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99337" y="5353163"/>
            <a:ext cx="3205220" cy="69672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FF1B9B09-B2C4-4EF7-905C-81C3CFF63DF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005450" y="3901808"/>
            <a:ext cx="3205220" cy="2138657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2" name="Text Placeholder 5">
            <a:extLst>
              <a:ext uri="{FF2B5EF4-FFF2-40B4-BE49-F238E27FC236}">
                <a16:creationId xmlns:a16="http://schemas.microsoft.com/office/drawing/2014/main" id="{AEF18E0E-A9B3-4A79-92FB-F534760DAC3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05450" y="5353163"/>
            <a:ext cx="3205220" cy="69672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</p:spTree>
    <p:extLst>
      <p:ext uri="{BB962C8B-B14F-4D97-AF65-F5344CB8AC3E}">
        <p14:creationId xmlns:p14="http://schemas.microsoft.com/office/powerpoint/2010/main" val="197336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s with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sz="2500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2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E0BD9FB-4FD3-4B4F-BF37-C09AD730175A}" type="datetimeFigureOut">
              <a:rPr lang="en-US" smtClean="0"/>
              <a:t>8/4/23</a:t>
            </a:fld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3" y="6356352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86CD006D-6899-8743-8F64-7F66C5677733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27987" y="6210044"/>
            <a:ext cx="1585071" cy="516888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Content Placeholder 2"/>
          <p:cNvSpPr>
            <a:spLocks noGrp="1"/>
          </p:cNvSpPr>
          <p:nvPr/>
        </p:nvSpPr>
        <p:spPr>
          <a:xfrm>
            <a:off x="5305771" y="-663677"/>
            <a:ext cx="15520416" cy="4572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60949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kern="1200" dirty="0"/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64345B3C-5F6B-4A5E-850C-2AABD3D614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371645"/>
            <a:ext cx="3932944" cy="2409590"/>
          </a:xfrm>
          <a:prstGeom prst="rect">
            <a:avLst/>
          </a:prstGeom>
          <a:solidFill>
            <a:srgbClr val="B3B3B3"/>
          </a:solidFill>
          <a:ln>
            <a:solidFill>
              <a:schemeClr val="bg1"/>
            </a:solidFill>
          </a:ln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B157FD86-FC2C-463B-BD27-6917B6D2E5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27816" y="1371645"/>
            <a:ext cx="3932944" cy="2409590"/>
          </a:xfrm>
          <a:prstGeom prst="rect">
            <a:avLst/>
          </a:prstGeom>
          <a:solidFill>
            <a:srgbClr val="B3B3B3"/>
          </a:solidFill>
          <a:ln>
            <a:solidFill>
              <a:schemeClr val="bg1"/>
            </a:solidFill>
          </a:ln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930AED4F-F21A-492D-8EF0-E02840C2720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55631" y="1371645"/>
            <a:ext cx="3932944" cy="2409590"/>
          </a:xfrm>
          <a:prstGeom prst="rect">
            <a:avLst/>
          </a:prstGeom>
          <a:solidFill>
            <a:srgbClr val="B3B3B3"/>
          </a:solidFill>
          <a:ln>
            <a:solidFill>
              <a:schemeClr val="bg1"/>
            </a:solidFill>
          </a:ln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D2476C0-3D76-4E27-90C3-EC41C39A1B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" y="3908425"/>
            <a:ext cx="3932943" cy="226218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4467BEB-CB5C-4C56-8E6D-00C26CC2D9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27817" y="3908425"/>
            <a:ext cx="3932943" cy="226218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4C8CDC4-54D1-425A-A6F9-166896AED31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59057" y="3908425"/>
            <a:ext cx="3932943" cy="226218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25864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pic with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sz="2500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2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E0BD9FB-4FD3-4B4F-BF37-C09AD730175A}" type="datetimeFigureOut">
              <a:rPr lang="en-US" smtClean="0"/>
              <a:t>8/4/23</a:t>
            </a:fld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3" y="6356352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86CD006D-6899-8743-8F64-7F66C5677733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27987" y="6210044"/>
            <a:ext cx="1585071" cy="516888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Content Placeholder 2"/>
          <p:cNvSpPr>
            <a:spLocks noGrp="1"/>
          </p:cNvSpPr>
          <p:nvPr/>
        </p:nvSpPr>
        <p:spPr>
          <a:xfrm>
            <a:off x="5305771" y="-663677"/>
            <a:ext cx="15520416" cy="4572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60949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kern="1200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C132A513-350B-46C6-AC03-73888D88E8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05771" y="1308100"/>
            <a:ext cx="6886229" cy="5549900"/>
          </a:xfrm>
          <a:prstGeom prst="rect">
            <a:avLst/>
          </a:prstGeom>
          <a:solidFill>
            <a:srgbClr val="B3B3B3"/>
          </a:solidFill>
          <a:ln>
            <a:noFill/>
          </a:ln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9BCED51-832A-4EBA-9DD7-F55F1B70E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229" y="2292351"/>
            <a:ext cx="4802369" cy="38798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320040" indent="-320040">
              <a:buSzPct val="100000"/>
              <a:buFontTx/>
              <a:buBlip>
                <a:blip r:embed="rId6"/>
              </a:buBlip>
              <a:defRPr sz="2000">
                <a:solidFill>
                  <a:schemeClr val="accent1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7"/>
              </a:buBlip>
              <a:defRPr sz="1800">
                <a:solidFill>
                  <a:schemeClr val="accent1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8"/>
              </a:buBlip>
              <a:defRPr sz="1600">
                <a:solidFill>
                  <a:schemeClr val="accent1"/>
                </a:solidFill>
                <a:latin typeface="Arial"/>
                <a:cs typeface="Arial"/>
              </a:defRPr>
            </a:lvl3pPr>
            <a:lvl4pPr marL="1581912" indent="-210312">
              <a:buSzPct val="100000"/>
              <a:buFontTx/>
              <a:buBlip>
                <a:blip r:embed="rId9"/>
              </a:buBlip>
              <a:defRPr sz="1400">
                <a:solidFill>
                  <a:schemeClr val="accent1"/>
                </a:solidFill>
                <a:latin typeface="Arial"/>
                <a:cs typeface="Arial"/>
              </a:defRPr>
            </a:lvl4pPr>
            <a:lvl5pPr marL="2029968" indent="-201168">
              <a:buSzPct val="100000"/>
              <a:buFontTx/>
              <a:buBlip>
                <a:blip r:embed="rId6"/>
              </a:buBlip>
              <a:defRPr sz="1400">
                <a:solidFill>
                  <a:schemeClr val="accent1"/>
                </a:solidFill>
                <a:latin typeface="Arial"/>
                <a:cs typeface="Arial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22">
            <a:extLst>
              <a:ext uri="{FF2B5EF4-FFF2-40B4-BE49-F238E27FC236}">
                <a16:creationId xmlns:a16="http://schemas.microsoft.com/office/drawing/2014/main" id="{E4DC17AF-00E1-43FF-891E-130F44D5595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65760" y="1600200"/>
            <a:ext cx="4802369" cy="639763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370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23" Type="http://schemas.openxmlformats.org/officeDocument/2006/relationships/image" Target="../media/image8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2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E0BD9FB-4FD3-4B4F-BF37-C09AD730175A}" type="datetimeFigureOut">
              <a:rPr lang="en-US" smtClean="0"/>
              <a:t>8/4/23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3" y="6356352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86CD006D-6899-8743-8F64-7F66C567773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38A9AE2-5447-C34D-A870-92BE03CF58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" y="1600200"/>
            <a:ext cx="11460481" cy="4572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97" y="0"/>
            <a:ext cx="12192000" cy="685621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1819" y="349880"/>
            <a:ext cx="2012204" cy="6827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94230E-30F3-6342-897D-D64D844BB702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288" y="6183512"/>
            <a:ext cx="1642225" cy="69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20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2600" b="1" kern="1200">
          <a:solidFill>
            <a:srgbClr val="194173"/>
          </a:solidFill>
          <a:latin typeface="Arial"/>
          <a:ea typeface="+mj-ea"/>
          <a:cs typeface="Arial"/>
        </a:defRPr>
      </a:lvl1pPr>
    </p:titleStyle>
    <p:bodyStyle>
      <a:lvl1pPr marL="320040" indent="-320040" algn="l" defTabSz="457200" rtl="0" eaLnBrk="1" latinLnBrk="0" hangingPunct="1">
        <a:spcBef>
          <a:spcPct val="20000"/>
        </a:spcBef>
        <a:buClr>
          <a:srgbClr val="194173"/>
        </a:buClr>
        <a:buSzPct val="100000"/>
        <a:buFontTx/>
        <a:buBlip>
          <a:blip r:embed="rId20"/>
        </a:buBlip>
        <a:defRPr sz="2000" kern="1200">
          <a:solidFill>
            <a:srgbClr val="2B2B2B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194173"/>
        </a:buClr>
        <a:buSzPct val="100000"/>
        <a:buFontTx/>
        <a:buBlip>
          <a:blip r:embed="rId21"/>
        </a:buBlip>
        <a:defRPr sz="1800" kern="1200">
          <a:solidFill>
            <a:srgbClr val="2B2B2B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194173"/>
        </a:buClr>
        <a:buSzPct val="100000"/>
        <a:buFontTx/>
        <a:buBlip>
          <a:blip r:embed="rId22"/>
        </a:buBlip>
        <a:defRPr sz="1600" kern="1200">
          <a:solidFill>
            <a:srgbClr val="2B2B2B"/>
          </a:solidFill>
          <a:latin typeface="Arial"/>
          <a:ea typeface="+mn-ea"/>
          <a:cs typeface="Arial"/>
        </a:defRPr>
      </a:lvl3pPr>
      <a:lvl4pPr marL="1581912" indent="-210312" algn="l" defTabSz="457200" rtl="0" eaLnBrk="1" latinLnBrk="0" hangingPunct="1">
        <a:spcBef>
          <a:spcPct val="20000"/>
        </a:spcBef>
        <a:buClr>
          <a:srgbClr val="194173"/>
        </a:buClr>
        <a:buSzPct val="100000"/>
        <a:buFontTx/>
        <a:buBlip>
          <a:blip r:embed="rId23"/>
        </a:buBlip>
        <a:defRPr sz="1400" kern="1200">
          <a:solidFill>
            <a:srgbClr val="2B2B2B"/>
          </a:solidFill>
          <a:latin typeface="Arial"/>
          <a:ea typeface="+mn-ea"/>
          <a:cs typeface="Arial"/>
        </a:defRPr>
      </a:lvl4pPr>
      <a:lvl5pPr marL="2029968" indent="-201168" algn="l" defTabSz="457200" rtl="0" eaLnBrk="1" latinLnBrk="0" hangingPunct="1">
        <a:spcBef>
          <a:spcPct val="20000"/>
        </a:spcBef>
        <a:buClr>
          <a:srgbClr val="194173"/>
        </a:buClr>
        <a:buSzPct val="100000"/>
        <a:buFontTx/>
        <a:buBlip>
          <a:blip r:embed="rId20"/>
        </a:buBlip>
        <a:defRPr sz="1400" kern="1200">
          <a:solidFill>
            <a:srgbClr val="2B2B2B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hyperlink" Target="https://github.com/ARM-DOE/ACT" TargetMode="External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M-DOE/AC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34A51-D651-A4E1-DD39-D761861FA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Atmospheric data Community Toolkit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FABDB2-88CE-1335-5FAA-CC252290E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8" y="3878201"/>
            <a:ext cx="3417572" cy="160459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5321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94606-7FAC-9C43-713A-1DA025318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ED3E7-6B81-BDAE-9831-2C9EDF2EA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229" y="1600199"/>
            <a:ext cx="5303439" cy="4572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want to funnel citations to the papers behind the algorithms</a:t>
            </a:r>
          </a:p>
          <a:p>
            <a:pPr lvl="1"/>
            <a:r>
              <a:rPr lang="en-US" dirty="0"/>
              <a:t>Where we have the information, we have a “Reference” section in our documentation that point to the papers or technical reports the code is based 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Contributors get added to the Author list on the DOI</a:t>
            </a:r>
          </a:p>
          <a:p>
            <a:pPr lvl="1"/>
            <a:r>
              <a:rPr lang="en-US" dirty="0"/>
              <a:t>Citation is auto-generated with each new release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Unit test coverage stays above 90%</a:t>
            </a:r>
          </a:p>
          <a:p>
            <a:endParaRPr lang="en-US" dirty="0"/>
          </a:p>
          <a:p>
            <a:r>
              <a:rPr lang="en-US" dirty="0"/>
              <a:t>Vulnerability and antivirus scanning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69FF19-66D1-B3BD-14C4-339C2E11698D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/>
          <a:stretch>
            <a:fillRect/>
          </a:stretch>
        </p:blipFill>
        <p:spPr>
          <a:xfrm>
            <a:off x="5677668" y="1600199"/>
            <a:ext cx="6514332" cy="152817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74ADBF-0F4E-109B-F2F0-F532037FC216}"/>
              </a:ext>
            </a:extLst>
          </p:cNvPr>
          <p:cNvSpPr/>
          <p:nvPr/>
        </p:nvSpPr>
        <p:spPr>
          <a:xfrm>
            <a:off x="5677668" y="3429000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Adam Theisen, Ken Kehoe, Zach Sherman, Bobby Jackson, Max Grover, Corey </a:t>
            </a:r>
            <a:r>
              <a:rPr lang="en-US" sz="1600" dirty="0" err="1"/>
              <a:t>Godine</a:t>
            </a:r>
            <a:r>
              <a:rPr lang="en-US" sz="1600" dirty="0"/>
              <a:t>, Alyssa J. </a:t>
            </a:r>
            <a:r>
              <a:rPr lang="en-US" sz="1600" dirty="0" err="1"/>
              <a:t>Sockol</a:t>
            </a:r>
            <a:r>
              <a:rPr lang="en-US" sz="1600" dirty="0"/>
              <a:t>, Jason </a:t>
            </a:r>
            <a:r>
              <a:rPr lang="en-US" sz="1600" dirty="0" err="1"/>
              <a:t>Hemedinger</a:t>
            </a:r>
            <a:r>
              <a:rPr lang="en-US" sz="1600" dirty="0"/>
              <a:t>, Joe O'Brien, Jenni </a:t>
            </a:r>
            <a:r>
              <a:rPr lang="en-US" sz="1600" dirty="0" err="1"/>
              <a:t>Kyrouac</a:t>
            </a:r>
            <a:r>
              <a:rPr lang="en-US" sz="1600" dirty="0"/>
              <a:t>, Denny </a:t>
            </a:r>
            <a:r>
              <a:rPr lang="en-US" sz="1600" dirty="0" err="1"/>
              <a:t>Hackel</a:t>
            </a:r>
            <a:r>
              <a:rPr lang="en-US" sz="1600" dirty="0"/>
              <a:t>, &amp; Michael </a:t>
            </a:r>
            <a:r>
              <a:rPr lang="en-US" sz="1600" dirty="0" err="1"/>
              <a:t>Giansiracusa</a:t>
            </a:r>
            <a:r>
              <a:rPr lang="en-US" sz="1600" dirty="0"/>
              <a:t>. (2023). ARM-DOE/ACT: ACT Release v1.5.1 (v1.5.1). </a:t>
            </a:r>
            <a:r>
              <a:rPr lang="en-US" sz="1600" dirty="0" err="1"/>
              <a:t>Zenodo</a:t>
            </a:r>
            <a:r>
              <a:rPr lang="en-US" sz="1600" dirty="0"/>
              <a:t>. https://</a:t>
            </a:r>
            <a:r>
              <a:rPr lang="en-US" sz="1600" dirty="0" err="1"/>
              <a:t>doi.org</a:t>
            </a:r>
            <a:r>
              <a:rPr lang="en-US" sz="1600" dirty="0"/>
              <a:t>/10.5281/zenodo.8117547</a:t>
            </a:r>
            <a:endParaRPr lang="en-US"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16B953-B012-84F6-0A88-1AAEDFCFC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668" y="5062647"/>
            <a:ext cx="12573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57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C83DB1-F021-A26B-B478-84C505ABE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to the current ACT Contributors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04E91F7-A432-AF6A-EC7C-2E7076947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694" y="2412606"/>
            <a:ext cx="3187700" cy="711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452BAE-649A-5BC6-62E5-DB9BB7791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694" y="3008305"/>
            <a:ext cx="3136900" cy="711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D3F38FA-60B0-FE1A-9B73-1572FA691D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694" y="5090703"/>
            <a:ext cx="749007" cy="84158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121C88A-ACF4-5559-869D-3A9C28C3AED8}"/>
              </a:ext>
            </a:extLst>
          </p:cNvPr>
          <p:cNvSpPr txBox="1"/>
          <p:nvPr/>
        </p:nvSpPr>
        <p:spPr>
          <a:xfrm>
            <a:off x="6372694" y="6073477"/>
            <a:ext cx="5114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Michael </a:t>
            </a:r>
            <a:r>
              <a:rPr lang="en-US" sz="1400" dirty="0" err="1"/>
              <a:t>Giansiracusa</a:t>
            </a:r>
            <a:r>
              <a:rPr lang="en-US" sz="1400" dirty="0"/>
              <a:t> (Oak Ridge National Laboratory)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8DF1C6-70C5-D5EF-81CF-8FC2E5EA5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2694" y="3772536"/>
            <a:ext cx="3644900" cy="71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6F4421-F4EF-383F-7745-C95FA8DFEB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2544" y="1676006"/>
            <a:ext cx="3429000" cy="73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5CC320-8DEC-126F-EC42-5B0B85B4A7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2544" y="2408618"/>
            <a:ext cx="3632200" cy="711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EFDF57-8585-7424-E20B-1576744BE2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32544" y="3123806"/>
            <a:ext cx="3657600" cy="685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04DE3A0-4747-1472-C34F-224A3B9A8C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32544" y="3830892"/>
            <a:ext cx="3454400" cy="685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DA3EF07-E87A-B382-A276-60DE21A307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32544" y="4511628"/>
            <a:ext cx="3213100" cy="711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65EF3C-71C3-8C97-0C46-7D2F5557A6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32544" y="5162244"/>
            <a:ext cx="3111500" cy="698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637746C-CBA8-EC8D-5866-79CABC0260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72694" y="1676006"/>
            <a:ext cx="3022600" cy="6985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84BD9C2-F7D1-66EA-2470-9FBC307F05C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72694" y="4449673"/>
            <a:ext cx="27559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8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FD3729-AF7F-17E8-EF0E-90417A7FD7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Welcome to future ACT contributors!</a:t>
            </a:r>
          </a:p>
        </p:txBody>
      </p:sp>
    </p:spTree>
    <p:extLst>
      <p:ext uri="{BB962C8B-B14F-4D97-AF65-F5344CB8AC3E}">
        <p14:creationId xmlns:p14="http://schemas.microsoft.com/office/powerpoint/2010/main" val="205393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22FF82-A80C-9DB4-E238-D229454F32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208D2-F2B2-4B28-5615-5E5BD7004BA4}"/>
              </a:ext>
            </a:extLst>
          </p:cNvPr>
          <p:cNvSpPr txBox="1"/>
          <p:nvPr/>
        </p:nvSpPr>
        <p:spPr>
          <a:xfrm>
            <a:off x="231648" y="3701549"/>
            <a:ext cx="4303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linkClick r:id="rId3"/>
              </a:rPr>
              <a:t>https://github.com/ARM-DOE/ACT</a:t>
            </a:r>
            <a:r>
              <a:rPr lang="en-US" sz="2000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227AB3-CF3A-1E64-9DA4-D9EF7D194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0428" y="2254459"/>
            <a:ext cx="2362200" cy="254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9A5C28-24E0-6501-D8FD-514734D65E6C}"/>
              </a:ext>
            </a:extLst>
          </p:cNvPr>
          <p:cNvSpPr txBox="1"/>
          <p:nvPr/>
        </p:nvSpPr>
        <p:spPr>
          <a:xfrm>
            <a:off x="10728145" y="262287"/>
            <a:ext cx="1154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rgbClr val="194173"/>
                </a:solidFill>
                <a:latin typeface="Arial"/>
                <a:ea typeface="+mj-ea"/>
                <a:cs typeface="Arial"/>
              </a:rPr>
              <a:t>act-</a:t>
            </a:r>
            <a:r>
              <a:rPr lang="en-US" sz="1600" b="1" dirty="0" err="1">
                <a:solidFill>
                  <a:srgbClr val="194173"/>
                </a:solidFill>
                <a:latin typeface="Arial"/>
                <a:ea typeface="+mj-ea"/>
                <a:cs typeface="Arial"/>
              </a:rPr>
              <a:t>atmos</a:t>
            </a:r>
            <a:endParaRPr lang="en-US" sz="3200" b="1" dirty="0">
              <a:solidFill>
                <a:srgbClr val="194173"/>
              </a:solidFill>
              <a:latin typeface="Arial"/>
              <a:ea typeface="+mj-ea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DCF17-2371-6843-C78A-C2A933F5E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372" y="4282784"/>
            <a:ext cx="1905000" cy="1905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3DEE3F-7E9D-4B2D-D072-BE155DBED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2428" y="656682"/>
            <a:ext cx="1600200" cy="254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A09A67-3653-34CE-5937-6B35275BEF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89992" y="1190004"/>
            <a:ext cx="1392636" cy="2486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A59B39-3C32-3A60-093B-C33894F281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1044" y="1726452"/>
            <a:ext cx="1591584" cy="2486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587626D-E1EC-93D7-7E03-D9203CAE6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81862" y="2634915"/>
            <a:ext cx="2900766" cy="95353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D578F5-2C75-441B-68FA-DDA092B7B9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4234" y="3764432"/>
            <a:ext cx="3948394" cy="257447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7753ABD-9C11-B7A1-1C83-A6390238431D}"/>
              </a:ext>
            </a:extLst>
          </p:cNvPr>
          <p:cNvSpPr txBox="1"/>
          <p:nvPr/>
        </p:nvSpPr>
        <p:spPr>
          <a:xfrm>
            <a:off x="8225028" y="4225354"/>
            <a:ext cx="23791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Image courtesy of star-</a:t>
            </a:r>
            <a:r>
              <a:rPr lang="en-US" sz="1100" i="1" dirty="0" err="1"/>
              <a:t>history.com</a:t>
            </a:r>
            <a:r>
              <a:rPr lang="en-US" sz="11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852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80487-66C0-124B-4B8E-A16E903A2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Atmospheric data Community Toolkit (ACT)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7760A-F61B-FDF7-2591-1EEA1ADB5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library for working with time-series data from atmospheric research instrumentation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FDD49A-19B4-5E4D-6205-F1F057C6FACA}"/>
              </a:ext>
            </a:extLst>
          </p:cNvPr>
          <p:cNvSpPr txBox="1"/>
          <p:nvPr/>
        </p:nvSpPr>
        <p:spPr>
          <a:xfrm>
            <a:off x="4565186" y="6502943"/>
            <a:ext cx="33017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3"/>
              </a:rPr>
              <a:t>https://github.com/ARM-DOE/ACT</a:t>
            </a:r>
            <a:r>
              <a:rPr lang="en-US" sz="1400" dirty="0"/>
              <a:t> 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726F3110-71E9-1124-1ED0-5B85F18CE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77543"/>
            <a:ext cx="12198907" cy="45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8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B5841-C76A-143A-6D91-60AE0B0ED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B991A-CCC4-63CB-6411-E86DF12A3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229" y="1600199"/>
            <a:ext cx="5721771" cy="4572000"/>
          </a:xfrm>
        </p:spPr>
        <p:txBody>
          <a:bodyPr/>
          <a:lstStyle/>
          <a:p>
            <a:r>
              <a:rPr lang="en-US" dirty="0"/>
              <a:t>ARM’s Live Data Webservice</a:t>
            </a:r>
          </a:p>
          <a:p>
            <a:r>
              <a:rPr lang="en-US" dirty="0"/>
              <a:t>NOAA’s Physical Sciences Laboratory Profiler Network</a:t>
            </a:r>
          </a:p>
          <a:p>
            <a:r>
              <a:rPr lang="en-US" dirty="0"/>
              <a:t>NSF’s National Ecological Observatory Network (NEON)</a:t>
            </a:r>
          </a:p>
          <a:p>
            <a:r>
              <a:rPr lang="en-US" dirty="0"/>
              <a:t>EPA’s </a:t>
            </a:r>
            <a:r>
              <a:rPr lang="en-US" dirty="0" err="1"/>
              <a:t>AirNow</a:t>
            </a:r>
            <a:endParaRPr lang="en-US" dirty="0"/>
          </a:p>
          <a:p>
            <a:r>
              <a:rPr lang="en-US" dirty="0"/>
              <a:t>Automated Surface Observing System (ASOS)</a:t>
            </a:r>
            <a:br>
              <a:rPr lang="en-US" dirty="0"/>
            </a:br>
            <a:r>
              <a:rPr lang="en-US" dirty="0"/>
              <a:t>Iowa Environmental API</a:t>
            </a:r>
          </a:p>
          <a:p>
            <a:r>
              <a:rPr lang="en-US" dirty="0"/>
              <a:t>NOAA’s Surface Radiation Budget Network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D3ED7F-0E47-35A1-6F02-F40B3BC89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033" y="2423472"/>
            <a:ext cx="5190738" cy="29254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9EA60D-810A-E8C8-D359-2D0EE81CE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278" y="2392578"/>
            <a:ext cx="5361363" cy="3285696"/>
          </a:xfrm>
          <a:prstGeom prst="rect">
            <a:avLst/>
          </a:prstGeom>
        </p:spPr>
      </p:pic>
      <p:pic>
        <p:nvPicPr>
          <p:cNvPr id="1026" name="Picture 2" descr="2021_04_Graphic_Domain_Map Field sites_w_rivers_png">
            <a:extLst>
              <a:ext uri="{FF2B5EF4-FFF2-40B4-BE49-F238E27FC236}">
                <a16:creationId xmlns:a16="http://schemas.microsoft.com/office/drawing/2014/main" id="{A83B7E9E-F1EE-9536-71FA-8A47365AD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3583" y="2474850"/>
            <a:ext cx="5302751" cy="282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7C7126-3873-7359-1B1E-2E6594927094}"/>
              </a:ext>
            </a:extLst>
          </p:cNvPr>
          <p:cNvSpPr txBox="1"/>
          <p:nvPr/>
        </p:nvSpPr>
        <p:spPr>
          <a:xfrm>
            <a:off x="9012925" y="6581001"/>
            <a:ext cx="31790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Images courtesy of respective organizations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7D7A25-8F84-90D7-B2BC-130CE0F23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273" y="2504184"/>
            <a:ext cx="5455369" cy="30624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B75D28-7E6C-A6EB-138A-2F4E5EF5A9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4717" y="1862203"/>
            <a:ext cx="5455370" cy="40479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CD4BA9-7D4D-E8F7-79DB-DE71B71371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1250" y="2308416"/>
            <a:ext cx="5558837" cy="315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17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EA84E-3951-B417-6FCE-E3261868F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25C05-20EF-60BA-966E-AC93527A3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data are downloaded and read in to an Xarray Dataset, the rest of the ACT library can easily be used across organizations to explore the data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D9C175-33AA-7B2C-6629-39FCC180CEDD}"/>
              </a:ext>
            </a:extLst>
          </p:cNvPr>
          <p:cNvGrpSpPr/>
          <p:nvPr/>
        </p:nvGrpSpPr>
        <p:grpSpPr>
          <a:xfrm>
            <a:off x="2248930" y="2273644"/>
            <a:ext cx="7648831" cy="4572000"/>
            <a:chOff x="2248930" y="2273644"/>
            <a:chExt cx="7648831" cy="45720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256A1F6-1A15-8598-778F-1E43CCD462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103" y="2774660"/>
              <a:ext cx="7335795" cy="4070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CA1747E-DF0B-ABE4-4385-F2D5858214A1}"/>
                </a:ext>
              </a:extLst>
            </p:cNvPr>
            <p:cNvSpPr txBox="1"/>
            <p:nvPr/>
          </p:nvSpPr>
          <p:spPr>
            <a:xfrm>
              <a:off x="2248930" y="2273644"/>
              <a:ext cx="76488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ARM and NOAA Radar and Disdrometer Data from the SAIL and SPLASH Campaigns in Crested Butte, CO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4F4AEF8-AFE5-F82C-3659-3592B5BF8EEA}"/>
              </a:ext>
            </a:extLst>
          </p:cNvPr>
          <p:cNvGrpSpPr/>
          <p:nvPr/>
        </p:nvGrpSpPr>
        <p:grpSpPr>
          <a:xfrm>
            <a:off x="2859745" y="2363450"/>
            <a:ext cx="6472510" cy="4434033"/>
            <a:chOff x="6877327" y="2363450"/>
            <a:chExt cx="6472510" cy="443403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FB5CE4-9742-6CE7-FC89-85981E72F8BD}"/>
                </a:ext>
              </a:extLst>
            </p:cNvPr>
            <p:cNvSpPr txBox="1"/>
            <p:nvPr/>
          </p:nvSpPr>
          <p:spPr>
            <a:xfrm>
              <a:off x="6877327" y="2363450"/>
              <a:ext cx="64725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ARM and EPA Ozone Measurements from Crested Butte, CO</a:t>
              </a:r>
            </a:p>
          </p:txBody>
        </p:sp>
        <p:pic>
          <p:nvPicPr>
            <p:cNvPr id="10" name="Google Shape;97;p1">
              <a:extLst>
                <a:ext uri="{FF2B5EF4-FFF2-40B4-BE49-F238E27FC236}">
                  <a16:creationId xmlns:a16="http://schemas.microsoft.com/office/drawing/2014/main" id="{AA1EB773-4D8A-8E09-041F-191A0824772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032" r="7782"/>
            <a:stretch/>
          </p:blipFill>
          <p:spPr>
            <a:xfrm>
              <a:off x="6877327" y="2797902"/>
              <a:ext cx="6472510" cy="3999581"/>
            </a:xfrm>
            <a:prstGeom prst="rect">
              <a:avLst/>
            </a:prstGeom>
            <a:noFill/>
            <a:ln w="9525" cap="flat" cmpd="sng">
              <a:solidFill>
                <a:srgbClr val="13417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EDD98FC-1896-AEBB-EF31-61EA3109C0BE}"/>
              </a:ext>
            </a:extLst>
          </p:cNvPr>
          <p:cNvGrpSpPr/>
          <p:nvPr/>
        </p:nvGrpSpPr>
        <p:grpSpPr>
          <a:xfrm>
            <a:off x="10174945" y="4584357"/>
            <a:ext cx="1925595" cy="2273643"/>
            <a:chOff x="10174945" y="4584357"/>
            <a:chExt cx="1925595" cy="227364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CC37662-A4BC-7ABD-E368-723F267EB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74945" y="4953000"/>
              <a:ext cx="1905000" cy="1905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DA2227-2A1B-DBD4-AC9F-12E9B049753D}"/>
                </a:ext>
              </a:extLst>
            </p:cNvPr>
            <p:cNvSpPr txBox="1"/>
            <p:nvPr/>
          </p:nvSpPr>
          <p:spPr>
            <a:xfrm>
              <a:off x="10195540" y="4584357"/>
              <a:ext cx="1905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ACT blog post by Zach Sherman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385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0" descr="sgpceilC1.b1 backscatter on 20170114">
            <a:extLst>
              <a:ext uri="{FF2B5EF4-FFF2-40B4-BE49-F238E27FC236}">
                <a16:creationId xmlns:a16="http://schemas.microsoft.com/office/drawing/2014/main" id="{B749AFCF-4EEC-3055-BA9E-0B923197E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27087" y="4569945"/>
            <a:ext cx="5957917" cy="198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7856D7-E83B-1734-393C-B5507C05B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</a:t>
            </a:r>
          </a:p>
        </p:txBody>
      </p:sp>
      <p:pic>
        <p:nvPicPr>
          <p:cNvPr id="11" name="Picture 2" descr="sgpmetE13.b1 temp_mean on 20190101, sgpmetE13.b1 temp_std on 20190101, sgpmetE13.b1 rh_mean on 20190101, sgpmetE13.b1 rh_std on 20190101, sgpmetE13.b1 wdir_vec_mean on 20190101, sgpmetE13.b1 wdir_vec_std on 20190101">
            <a:extLst>
              <a:ext uri="{FF2B5EF4-FFF2-40B4-BE49-F238E27FC236}">
                <a16:creationId xmlns:a16="http://schemas.microsoft.com/office/drawing/2014/main" id="{54B61BE7-20D4-102E-40A3-EED4798C2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267862"/>
            <a:ext cx="3885207" cy="259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sgpmetE13.b1 temp_mean on 20190101">
            <a:extLst>
              <a:ext uri="{FF2B5EF4-FFF2-40B4-BE49-F238E27FC236}">
                <a16:creationId xmlns:a16="http://schemas.microsoft.com/office/drawing/2014/main" id="{96E920F6-4C7E-54EB-ED92-3F88D98E1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4922" y="1321314"/>
            <a:ext cx="4190551" cy="279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twpsondewnpnC3.b1 on 20060119, sonde_darwin on 20060119">
            <a:extLst>
              <a:ext uri="{FF2B5EF4-FFF2-40B4-BE49-F238E27FC236}">
                <a16:creationId xmlns:a16="http://schemas.microsoft.com/office/drawing/2014/main" id="{65A0028C-F493-6085-9F11-4ACC48F1BE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513" b="5260"/>
          <a:stretch/>
        </p:blipFill>
        <p:spPr bwMode="auto">
          <a:xfrm>
            <a:off x="0" y="1329590"/>
            <a:ext cx="2605201" cy="293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4" descr="nsasurfspecalb1mlawerC1.c1 surface_albedo_mfr_narrowband_10m on 20160609">
            <a:extLst>
              <a:ext uri="{FF2B5EF4-FFF2-40B4-BE49-F238E27FC236}">
                <a16:creationId xmlns:a16="http://schemas.microsoft.com/office/drawing/2014/main" id="{3C73FD07-8660-1634-5DD1-665A85351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52938" y="1329590"/>
            <a:ext cx="2938272" cy="293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Mean of temp_mean (degC) by  wdir_vec_mean from 20190101 to 20190107, Median of temp_mean (degC) by  wdir_vec_mean from 20190101 to 20190107, Standard Deviation of temp_mean (degC) by  wdir_vec_mean from 20190101 to 20190107, Heatmap of temp_mean (degC) by  wdir_vec_mean from 20190101 to 20190107, Mean of temp_mean (degC) by  wdir_vec_mean from 20190101 to 20190107, Boxplot of temp_mean (degC) by  wdir_vec_mean from 20190101 to 20190107">
            <a:extLst>
              <a:ext uri="{FF2B5EF4-FFF2-40B4-BE49-F238E27FC236}">
                <a16:creationId xmlns:a16="http://schemas.microsoft.com/office/drawing/2014/main" id="{4E3AF768-4729-78BF-DADC-0D1E1561D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50125" y="4519328"/>
            <a:ext cx="3741875" cy="233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gpsondewnpnC1.b1 on 20190101">
            <a:extLst>
              <a:ext uri="{FF2B5EF4-FFF2-40B4-BE49-F238E27FC236}">
                <a16:creationId xmlns:a16="http://schemas.microsoft.com/office/drawing/2014/main" id="{5877C382-0C28-E984-B9C2-D91F55969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859" y="1662557"/>
            <a:ext cx="2815446" cy="211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73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F046E-20DD-9D97-6137-4C9F2CAE6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 – Latest Additions!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7B72284-5522-8005-53C5-EB944F4A5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51" y="1376566"/>
            <a:ext cx="4536141" cy="548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CE48CB3-65BD-4B05-A058-6FA80E5DC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803" y="1353192"/>
            <a:ext cx="3099369" cy="251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gpsondewnpnC1.b1 on 20190101">
            <a:extLst>
              <a:ext uri="{FF2B5EF4-FFF2-40B4-BE49-F238E27FC236}">
                <a16:creationId xmlns:a16="http://schemas.microsoft.com/office/drawing/2014/main" id="{89C67BAE-1E43-3978-FA47-346E7AA4A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079" y="1353192"/>
            <a:ext cx="3302552" cy="247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222E6A2-E803-1858-DA8B-2F5885E49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803" y="3865135"/>
            <a:ext cx="6766326" cy="299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656BBB-CC80-5CA2-8586-4CFD9F6A839A}"/>
              </a:ext>
            </a:extLst>
          </p:cNvPr>
          <p:cNvSpPr txBox="1"/>
          <p:nvPr/>
        </p:nvSpPr>
        <p:spPr>
          <a:xfrm>
            <a:off x="1510839" y="1376566"/>
            <a:ext cx="1944763" cy="4001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194173"/>
                </a:solidFill>
                <a:latin typeface="Arial"/>
                <a:ea typeface="+mj-ea"/>
                <a:cs typeface="Arial"/>
              </a:rPr>
              <a:t>Groupby</a:t>
            </a:r>
            <a:r>
              <a:rPr lang="en-US" sz="1800" dirty="0"/>
              <a:t> </a:t>
            </a:r>
            <a:r>
              <a:rPr lang="en-US" sz="2000" b="1" dirty="0">
                <a:solidFill>
                  <a:srgbClr val="194173"/>
                </a:solidFill>
                <a:latin typeface="Arial"/>
                <a:ea typeface="+mj-ea"/>
                <a:cs typeface="Arial"/>
              </a:rPr>
              <a:t>Plots</a:t>
            </a:r>
          </a:p>
        </p:txBody>
      </p:sp>
    </p:spTree>
    <p:extLst>
      <p:ext uri="{BB962C8B-B14F-4D97-AF65-F5344CB8AC3E}">
        <p14:creationId xmlns:p14="http://schemas.microsoft.com/office/powerpoint/2010/main" val="273607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8CC20-6EE2-C431-D1A1-ECFE500E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97BCE-0D98-4501-59CB-AD75E2871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229" y="1600200"/>
            <a:ext cx="4514763" cy="2055538"/>
          </a:xfrm>
        </p:spPr>
        <p:txBody>
          <a:bodyPr>
            <a:normAutofit/>
          </a:bodyPr>
          <a:lstStyle/>
          <a:p>
            <a:r>
              <a:rPr lang="en-US" dirty="0"/>
              <a:t>Variety of tests and filtering that can be applied to data in the Dataset</a:t>
            </a:r>
          </a:p>
          <a:p>
            <a:pPr lvl="1"/>
            <a:r>
              <a:rPr lang="en-US" dirty="0"/>
              <a:t>Following CF-standards with bit-packed QC and can be flexible to incorporate other QC methods</a:t>
            </a:r>
          </a:p>
        </p:txBody>
      </p:sp>
      <p:pic>
        <p:nvPicPr>
          <p:cNvPr id="2050" name="Picture 2" descr="sgpbrsC1.b1 down_short_hemisp on 20190705">
            <a:extLst>
              <a:ext uri="{FF2B5EF4-FFF2-40B4-BE49-F238E27FC236}">
                <a16:creationId xmlns:a16="http://schemas.microsoft.com/office/drawing/2014/main" id="{971D7E2A-B7FD-F397-3407-3372841001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401"/>
          <a:stretch/>
        </p:blipFill>
        <p:spPr bwMode="auto">
          <a:xfrm>
            <a:off x="5244617" y="1600200"/>
            <a:ext cx="6947383" cy="500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86B85D7-D950-618D-1148-553716A0C8A0}"/>
              </a:ext>
            </a:extLst>
          </p:cNvPr>
          <p:cNvGrpSpPr/>
          <p:nvPr/>
        </p:nvGrpSpPr>
        <p:grpSpPr>
          <a:xfrm>
            <a:off x="487680" y="4101084"/>
            <a:ext cx="4309872" cy="2055538"/>
            <a:chOff x="195072" y="4230031"/>
            <a:chExt cx="4309872" cy="20555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327578A-AAE6-FCAB-2257-6F528AADA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49406" y="4230031"/>
              <a:ext cx="2055538" cy="205553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621636-5FA7-210C-1E25-7DCDD071D05C}"/>
                </a:ext>
              </a:extLst>
            </p:cNvPr>
            <p:cNvSpPr txBox="1"/>
            <p:nvPr/>
          </p:nvSpPr>
          <p:spPr>
            <a:xfrm>
              <a:off x="195072" y="4657635"/>
              <a:ext cx="2706624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US" sz="1800" dirty="0"/>
                <a:t>Example on applying Baseline Surface Radiation Network (BSRN) quality control</a:t>
              </a:r>
            </a:p>
            <a:p>
              <a:pPr marL="0" indent="0">
                <a:buNone/>
              </a:pPr>
              <a:r>
                <a:rPr lang="en-US" sz="1800" dirty="0"/>
                <a:t>– Ken Kehoe</a:t>
              </a:r>
            </a:p>
          </p:txBody>
        </p:sp>
      </p:grpSp>
      <p:sp>
        <p:nvSpPr>
          <p:cNvPr id="9" name="Frame 8">
            <a:extLst>
              <a:ext uri="{FF2B5EF4-FFF2-40B4-BE49-F238E27FC236}">
                <a16:creationId xmlns:a16="http://schemas.microsoft.com/office/drawing/2014/main" id="{3CC23B47-2F97-A0E5-8786-0F69AC8584C5}"/>
              </a:ext>
            </a:extLst>
          </p:cNvPr>
          <p:cNvSpPr/>
          <p:nvPr/>
        </p:nvSpPr>
        <p:spPr>
          <a:xfrm>
            <a:off x="374229" y="4101084"/>
            <a:ext cx="4514763" cy="2055538"/>
          </a:xfrm>
          <a:prstGeom prst="frame">
            <a:avLst>
              <a:gd name="adj1" fmla="val 419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53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5576-2C45-28B9-1F35-EFFC13CD8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EBCBA-493E-383C-1253-C9F4BCC2D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229" y="1600199"/>
            <a:ext cx="5721771" cy="4572000"/>
          </a:xfrm>
        </p:spPr>
        <p:txBody>
          <a:bodyPr/>
          <a:lstStyle/>
          <a:p>
            <a:r>
              <a:rPr lang="en-US" dirty="0"/>
              <a:t>Advanced calculations that would not constitute an individual repository (keep it relatively simple)</a:t>
            </a:r>
          </a:p>
          <a:p>
            <a:r>
              <a:rPr lang="en-US" dirty="0"/>
              <a:t>Current Examples (subset)</a:t>
            </a:r>
          </a:p>
          <a:p>
            <a:pPr lvl="1"/>
            <a:r>
              <a:rPr lang="en-US" dirty="0"/>
              <a:t>Wind profiles from scanning doppler lidar high elevation PPI scans – Newsom et al. 2016</a:t>
            </a:r>
          </a:p>
          <a:p>
            <a:pPr lvl="1"/>
            <a:r>
              <a:rPr lang="en-US" dirty="0"/>
              <a:t>Planetary boundary layer from radiosondes – Liu and Liang 2010</a:t>
            </a:r>
          </a:p>
          <a:p>
            <a:pPr lvl="1"/>
            <a:r>
              <a:rPr lang="en-US" dirty="0"/>
              <a:t>Sea Surface Temperatures from dual-Infrared Radiometer on a ship</a:t>
            </a:r>
          </a:p>
          <a:p>
            <a:pPr lvl="1"/>
            <a:r>
              <a:rPr lang="en-US" dirty="0"/>
              <a:t>Infrared sky temperature from an Atmospheric Emitted Radiance Interferometer (AERI)</a:t>
            </a:r>
          </a:p>
          <a:p>
            <a:pPr lvl="1"/>
            <a:r>
              <a:rPr lang="en-US" dirty="0"/>
              <a:t>And more!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8031EE-236F-94E9-E6FD-0B4641775A6B}"/>
              </a:ext>
            </a:extLst>
          </p:cNvPr>
          <p:cNvGrpSpPr/>
          <p:nvPr/>
        </p:nvGrpSpPr>
        <p:grpSpPr>
          <a:xfrm>
            <a:off x="6962519" y="1487165"/>
            <a:ext cx="4484865" cy="5205744"/>
            <a:chOff x="7208061" y="1429008"/>
            <a:chExt cx="4484865" cy="5205744"/>
          </a:xfrm>
        </p:grpSpPr>
        <p:pic>
          <p:nvPicPr>
            <p:cNvPr id="6" name="Google Shape;110;p1">
              <a:extLst>
                <a:ext uri="{FF2B5EF4-FFF2-40B4-BE49-F238E27FC236}">
                  <a16:creationId xmlns:a16="http://schemas.microsoft.com/office/drawing/2014/main" id="{B048268D-A9BA-A23E-1074-710A5770AB7B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7284249" y="4714047"/>
              <a:ext cx="3841411" cy="1920705"/>
            </a:xfrm>
            <a:prstGeom prst="rect">
              <a:avLst/>
            </a:prstGeom>
            <a:noFill/>
            <a:ln w="9525" cap="flat" cmpd="sng">
              <a:solidFill>
                <a:srgbClr val="13417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FE268F2-89BC-7CB0-0EEC-F106916ED0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051116" y="1429008"/>
              <a:ext cx="2307683" cy="199999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623B7E1-EE5B-B8F5-41A6-6D5BCF7F2444}"/>
                </a:ext>
              </a:extLst>
            </p:cNvPr>
            <p:cNvSpPr txBox="1"/>
            <p:nvPr/>
          </p:nvSpPr>
          <p:spPr>
            <a:xfrm>
              <a:off x="10558393" y="2092567"/>
              <a:ext cx="113453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Doppler Lidar PPI</a:t>
              </a:r>
            </a:p>
            <a:p>
              <a:r>
                <a:rPr lang="en-US" sz="1000" dirty="0"/>
                <a:t>(Courtesy of ARM DQ Office)</a:t>
              </a:r>
              <a:endParaRPr lang="en-US" sz="1400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F9B8C68-007A-F202-08B3-2F7E591B0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08061" y="3638506"/>
              <a:ext cx="3993789" cy="727101"/>
            </a:xfrm>
            <a:prstGeom prst="rect">
              <a:avLst/>
            </a:prstGeom>
          </p:spPr>
        </p:pic>
        <p:sp>
          <p:nvSpPr>
            <p:cNvPr id="9" name="Plus 8">
              <a:extLst>
                <a:ext uri="{FF2B5EF4-FFF2-40B4-BE49-F238E27FC236}">
                  <a16:creationId xmlns:a16="http://schemas.microsoft.com/office/drawing/2014/main" id="{2475B5D8-7BA7-F5BF-3E13-8A9F0040CCE5}"/>
                </a:ext>
              </a:extLst>
            </p:cNvPr>
            <p:cNvSpPr/>
            <p:nvPr/>
          </p:nvSpPr>
          <p:spPr>
            <a:xfrm>
              <a:off x="9070846" y="3481534"/>
              <a:ext cx="268221" cy="313944"/>
            </a:xfrm>
            <a:prstGeom prst="mathPlus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Equal 9">
              <a:extLst>
                <a:ext uri="{FF2B5EF4-FFF2-40B4-BE49-F238E27FC236}">
                  <a16:creationId xmlns:a16="http://schemas.microsoft.com/office/drawing/2014/main" id="{6297C482-1E33-D4F4-4396-9FDFE3BAC4F5}"/>
                </a:ext>
              </a:extLst>
            </p:cNvPr>
            <p:cNvSpPr/>
            <p:nvPr/>
          </p:nvSpPr>
          <p:spPr>
            <a:xfrm>
              <a:off x="9070846" y="4282723"/>
              <a:ext cx="280411" cy="303929"/>
            </a:xfrm>
            <a:prstGeom prst="mathEqual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536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2D057-6506-D217-B77E-3D0B83327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3B937-5847-4C64-6CEF-E8A48BC69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229" y="1600199"/>
            <a:ext cx="6369471" cy="4572000"/>
          </a:xfrm>
        </p:spPr>
        <p:txBody>
          <a:bodyPr/>
          <a:lstStyle/>
          <a:p>
            <a:r>
              <a:rPr lang="en-US" dirty="0"/>
              <a:t>General utilizes that don’t fall into the other categories</a:t>
            </a:r>
          </a:p>
          <a:p>
            <a:pPr lvl="1"/>
            <a:r>
              <a:rPr lang="en-US" dirty="0"/>
              <a:t>Precipitation accumulation</a:t>
            </a:r>
          </a:p>
          <a:p>
            <a:pPr lvl="1"/>
            <a:r>
              <a:rPr lang="en-US" dirty="0"/>
              <a:t>Weighted averages</a:t>
            </a:r>
          </a:p>
          <a:p>
            <a:pPr lvl="1"/>
            <a:r>
              <a:rPr lang="en-US" dirty="0"/>
              <a:t>Decode present weather observations</a:t>
            </a:r>
          </a:p>
          <a:p>
            <a:pPr lvl="1"/>
            <a:r>
              <a:rPr lang="en-US" dirty="0"/>
              <a:t>Adding solar variables to denote day, night, dawn, and dusk</a:t>
            </a:r>
          </a:p>
          <a:p>
            <a:pPr lvl="1"/>
            <a:r>
              <a:rPr lang="en-US" dirty="0"/>
              <a:t>Unit conversion</a:t>
            </a:r>
          </a:p>
          <a:p>
            <a:pPr lvl="1"/>
            <a:r>
              <a:rPr lang="en-US" dirty="0"/>
              <a:t>Planck converters</a:t>
            </a:r>
          </a:p>
          <a:p>
            <a:pPr lvl="1"/>
            <a:r>
              <a:rPr lang="en-US" dirty="0"/>
              <a:t>Datetime/ARM time converters</a:t>
            </a:r>
          </a:p>
          <a:p>
            <a:pPr lvl="1"/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pic>
        <p:nvPicPr>
          <p:cNvPr id="5122" name="Picture 2" descr="weighted weighted_mean_accumulated on 20190101">
            <a:extLst>
              <a:ext uri="{FF2B5EF4-FFF2-40B4-BE49-F238E27FC236}">
                <a16:creationId xmlns:a16="http://schemas.microsoft.com/office/drawing/2014/main" id="{3FBB3427-8F2E-F2C3-05E2-61970DC522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" t="7667" r="8148" b="4667"/>
          <a:stretch/>
        </p:blipFill>
        <p:spPr bwMode="auto">
          <a:xfrm>
            <a:off x="6131058" y="1828798"/>
            <a:ext cx="6060942" cy="419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72A832-0A19-7BAE-D881-1F345DBFA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716" y="2354578"/>
            <a:ext cx="5710488" cy="306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1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RM_Triennial">
  <a:themeElements>
    <a:clrScheme name="Custom 4">
      <a:dk1>
        <a:srgbClr val="2B2B2B"/>
      </a:dk1>
      <a:lt1>
        <a:srgbClr val="2B2B2B"/>
      </a:lt1>
      <a:dk2>
        <a:srgbClr val="828282"/>
      </a:dk2>
      <a:lt2>
        <a:srgbClr val="FFFFFF"/>
      </a:lt2>
      <a:accent1>
        <a:srgbClr val="194170"/>
      </a:accent1>
      <a:accent2>
        <a:srgbClr val="8ABEDC"/>
      </a:accent2>
      <a:accent3>
        <a:srgbClr val="828282"/>
      </a:accent3>
      <a:accent4>
        <a:srgbClr val="00BD70"/>
      </a:accent4>
      <a:accent5>
        <a:srgbClr val="BDBBBB"/>
      </a:accent5>
      <a:accent6>
        <a:srgbClr val="F7C446"/>
      </a:accent6>
      <a:hlink>
        <a:srgbClr val="00BD70"/>
      </a:hlink>
      <a:folHlink>
        <a:srgbClr val="005970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RM_Triennial" id="{E72D278F-6694-D245-8352-B40D35DD6D14}" vid="{26855072-7A80-5046-BF44-D9D4C2BC542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ARM_Triennial</Template>
  <TotalTime>24190</TotalTime>
  <Words>495</Words>
  <Application>Microsoft Macintosh PowerPoint</Application>
  <PresentationFormat>Widescreen</PresentationFormat>
  <Paragraphs>73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ARM_Triennial</vt:lpstr>
      <vt:lpstr>Atmospheric data Community Toolkit</vt:lpstr>
      <vt:lpstr>Atmospheric data Community Toolkit (ACT)</vt:lpstr>
      <vt:lpstr>Discovery</vt:lpstr>
      <vt:lpstr>Visualizations</vt:lpstr>
      <vt:lpstr>Visualizations</vt:lpstr>
      <vt:lpstr>Visualizations – Latest Additions!</vt:lpstr>
      <vt:lpstr>Quality Control</vt:lpstr>
      <vt:lpstr>Retrievals</vt:lpstr>
      <vt:lpstr>Utilities</vt:lpstr>
      <vt:lpstr>Core Practices</vt:lpstr>
      <vt:lpstr>Thank you to the current ACT Contributors</vt:lpstr>
      <vt:lpstr>Welcome to future ACT contributors!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Bridging Communities Through Data Discovery and Visualization Using ACT</dc:title>
  <dc:creator>Theisen, Adam K</dc:creator>
  <cp:lastModifiedBy>Theisen, Adam K</cp:lastModifiedBy>
  <cp:revision>50</cp:revision>
  <dcterms:created xsi:type="dcterms:W3CDTF">2022-11-21T18:53:56Z</dcterms:created>
  <dcterms:modified xsi:type="dcterms:W3CDTF">2023-08-04T13:45:09Z</dcterms:modified>
</cp:coreProperties>
</file>